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816">
          <p15:clr>
            <a:srgbClr val="A4A3A4"/>
          </p15:clr>
        </p15:guide>
        <p15:guide id="2" orient="horz" pos="3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2482E11-1CC8-452B-ACB2-B38B938DB25B}">
  <a:tblStyle styleId="{D2482E11-1CC8-452B-ACB2-B38B938DB25B}" styleName="Table_0">
    <a:wholeTbl>
      <a:tcTxStyle b="off" i="off">
        <a:font>
          <a:latin typeface="Daytona Condensed Light"/>
          <a:ea typeface="Daytona Condensed Light"/>
          <a:cs typeface="Daytona Condensed Light"/>
        </a:font>
        <a:schemeClr val="dk1"/>
      </a:tcTxStyle>
      <a:tcStyle>
        <a:tcBdr>
          <a:lef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2">
              <a:alpha val="40000"/>
            </a:schemeClr>
          </a:solidFill>
        </a:fill>
      </a:tcStyle>
    </a:band1H>
    <a:band2H>
      <a:tcTxStyle/>
    </a:band2H>
    <a:band1V>
      <a:tcTxStyle/>
      <a:tcStyle>
        <a:tcBdr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lastCol>
    <a:firstCol>
      <a:tcTxStyle b="on" i="off"/>
      <a:tcStyle>
        <a:tcBdr>
          <a:lef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firstCol>
    <a:lastRow>
      <a:tcTxStyle b="on" i="off"/>
      <a:tcStyle>
        <a:tcBdr>
          <a:lef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Daytona Condensed Light"/>
          <a:ea typeface="Daytona Condensed Light"/>
          <a:cs typeface="Daytona Condensed Light"/>
        </a:font>
        <a:schemeClr val="lt1"/>
      </a:tcTxStyle>
      <a:tcStyle>
        <a:tcBdr>
          <a:lef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2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16"/>
        <p:guide pos="38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94032fb46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a94032fb46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94032fb4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a94032fb4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a94032fb46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3a94032fb46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838200" y="1417320"/>
            <a:ext cx="105156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524000" y="6044184"/>
            <a:ext cx="9144000" cy="3566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picture ">
  <p:cSld name="Content + picture 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1280160" y="3931920"/>
            <a:ext cx="50292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  <a:noFill/>
          <a:ln>
            <a:noFill/>
          </a:ln>
        </p:spPr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7205472" y="731520"/>
            <a:ext cx="4306824" cy="5394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920"/>
              <a:buChar char="o"/>
              <a:defRPr cap="none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o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/>
            </a:lvl3pPr>
            <a:lvl4pPr indent="-30988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/>
            </a:lvl4pPr>
            <a:lvl5pPr indent="-29972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1298448" y="6111876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">
  <p:cSld name="Title and two conte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2"/>
          <p:cNvSpPr txBox="1"/>
          <p:nvPr>
            <p:ph type="title"/>
          </p:nvPr>
        </p:nvSpPr>
        <p:spPr>
          <a:xfrm>
            <a:off x="1280160" y="1097280"/>
            <a:ext cx="50292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6784848" y="1097280"/>
            <a:ext cx="45720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60"/>
              <a:buChar char="o"/>
              <a:defRPr sz="1200"/>
            </a:lvl4pPr>
            <a:lvl5pPr indent="-28447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1280160" y="3172968"/>
            <a:ext cx="10076688" cy="3108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60"/>
              <a:buChar char="o"/>
              <a:defRPr sz="1200"/>
            </a:lvl4pPr>
            <a:lvl5pPr indent="-28447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5" name="Google Shape;75;p12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1280160" y="1097280"/>
            <a:ext cx="9601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9" name="Google Shape;79;p13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green">
  <p:cSld name="Two content gree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1280160" y="2377440"/>
            <a:ext cx="4663440" cy="35661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365750" lIns="365750" spcFirstLastPara="1" rIns="365750" wrap="square" tIns="36575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indent="-30988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indent="-28447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2" type="body"/>
          </p:nvPr>
        </p:nvSpPr>
        <p:spPr>
          <a:xfrm>
            <a:off x="6309360" y="2377440"/>
            <a:ext cx="4663440" cy="35661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365750" lIns="365750" spcFirstLastPara="1" rIns="365750" wrap="square" tIns="36575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 cap="none"/>
            </a:lvl1pPr>
            <a:lvl2pPr indent="-30988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indent="-29971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indent="-28956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indent="-28447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5" name="Google Shape;85;p14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with image right">
  <p:cSld name="Title and content with image righ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8610600" y="0"/>
            <a:ext cx="3581400" cy="6858000"/>
          </a:xfrm>
          <a:custGeom>
            <a:rect b="b" l="l" r="r" t="t"/>
            <a:pathLst>
              <a:path extrusionOk="0" h="6858000" w="35814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1280160" y="1097280"/>
            <a:ext cx="4114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1280160" y="3566160"/>
            <a:ext cx="4114800" cy="2651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  <a:defRPr sz="2400" cap="none"/>
            </a:lvl1pPr>
            <a:lvl2pPr indent="-355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o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3pPr>
            <a:lvl4pPr indent="-3302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2" type="pic"/>
          </p:nvPr>
        </p:nvSpPr>
        <p:spPr>
          <a:xfrm>
            <a:off x="5687568" y="1435608"/>
            <a:ext cx="5897880" cy="3977640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" name="Google Shape;24;p3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white">
  <p:cSld name="Two content whit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1280160" y="2377440"/>
            <a:ext cx="4572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004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None/>
              <a:defRPr sz="1800"/>
            </a:lvl2pPr>
            <a:lvl3pPr indent="-320039" lvl="2" marL="1371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None/>
              <a:defRPr sz="1800"/>
            </a:lvl4pPr>
            <a:lvl5pPr indent="-320039" lvl="4" marL="22860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6227064" y="2377440"/>
            <a:ext cx="4645152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004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indent="-32004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3pPr>
            <a:lvl4pPr indent="-320039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4pPr>
            <a:lvl5pPr indent="-32003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30" name="Google Shape;30;p4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icture">
  <p:cSld name="Title + picture">
    <p:bg>
      <p:bgPr>
        <a:solidFill>
          <a:schemeClr val="accent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>
            <p:ph idx="2" type="pic"/>
          </p:nvPr>
        </p:nvSpPr>
        <p:spPr>
          <a:xfrm>
            <a:off x="1524000" y="1481328"/>
            <a:ext cx="9144000" cy="389534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33" name="Google Shape;33;p5"/>
          <p:cNvSpPr txBox="1"/>
          <p:nvPr>
            <p:ph type="ctrTitle"/>
          </p:nvPr>
        </p:nvSpPr>
        <p:spPr>
          <a:xfrm>
            <a:off x="1984248" y="1920240"/>
            <a:ext cx="822960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light blue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1280160" y="2377440"/>
            <a:ext cx="4663440" cy="356616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anchorCtr="0" anchor="t" bIns="365750" lIns="365750" spcFirstLastPara="1" rIns="365750" wrap="square" tIns="365750">
            <a:normAutofit/>
          </a:bodyPr>
          <a:lstStyle>
            <a:lvl1pPr indent="-32004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indent="-30988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indent="-299719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indent="-28956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indent="-284479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6309360" y="2377440"/>
            <a:ext cx="4663440" cy="356616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anchorCtr="0" anchor="t" bIns="365750" lIns="365750" spcFirstLastPara="1" rIns="365750" wrap="square" tIns="365750">
            <a:normAutofit/>
          </a:bodyPr>
          <a:lstStyle>
            <a:lvl1pPr indent="-32004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indent="-30988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indent="-299719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indent="-28956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indent="-284479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 showMasterSp="0">
  <p:cSld name="Closing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/>
          <p:nvPr>
            <p:ph idx="2" type="pic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1572768" y="6044184"/>
            <a:ext cx="9116568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cap="none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+ picture">
  <p:cSld name="Title + subtitle + pictur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ctrTitle"/>
          </p:nvPr>
        </p:nvSpPr>
        <p:spPr>
          <a:xfrm>
            <a:off x="841248" y="2697480"/>
            <a:ext cx="10515600" cy="260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subTitle"/>
          </p:nvPr>
        </p:nvSpPr>
        <p:spPr>
          <a:xfrm>
            <a:off x="841248" y="6044184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8"/>
          <p:cNvSpPr/>
          <p:nvPr>
            <p:ph idx="2" type="pic"/>
          </p:nvPr>
        </p:nvSpPr>
        <p:spPr>
          <a:xfrm>
            <a:off x="0" y="0"/>
            <a:ext cx="12188952" cy="2368296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8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 + subtitl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0" y="0"/>
            <a:ext cx="12192000" cy="4457700"/>
          </a:xfrm>
          <a:custGeom>
            <a:rect b="b" l="l" r="r" t="t"/>
            <a:pathLst>
              <a:path extrusionOk="0" h="4457700" w="12192000">
                <a:moveTo>
                  <a:pt x="0" y="0"/>
                </a:moveTo>
                <a:lnTo>
                  <a:pt x="12192000" y="0"/>
                </a:lnTo>
                <a:lnTo>
                  <a:pt x="12192000" y="4457700"/>
                </a:lnTo>
                <a:lnTo>
                  <a:pt x="11563350" y="4457700"/>
                </a:lnTo>
                <a:lnTo>
                  <a:pt x="11563350" y="685800"/>
                </a:lnTo>
                <a:lnTo>
                  <a:pt x="628650" y="685800"/>
                </a:lnTo>
                <a:lnTo>
                  <a:pt x="628650" y="4457700"/>
                </a:lnTo>
                <a:lnTo>
                  <a:pt x="0" y="4457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9"/>
          <p:cNvSpPr txBox="1"/>
          <p:nvPr>
            <p:ph type="ctrTitle"/>
          </p:nvPr>
        </p:nvSpPr>
        <p:spPr>
          <a:xfrm>
            <a:off x="978408" y="1143000"/>
            <a:ext cx="1024128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2075688" y="3803904"/>
            <a:ext cx="804672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4" name="Google Shape;54;p9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 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5340096" y="1097280"/>
            <a:ext cx="621792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/>
          <p:nvPr>
            <p:ph idx="2" type="pic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5340096" y="3429000"/>
            <a:ext cx="621792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920"/>
              <a:buChar char="o"/>
              <a:defRPr cap="none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/>
            </a:lvl2pPr>
            <a:lvl3pPr indent="-320039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/>
            </a:lvl3pPr>
            <a:lvl4pPr indent="-30988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/>
            </a:lvl4pPr>
            <a:lvl5pPr indent="-29972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0"/>
          <p:cNvSpPr txBox="1"/>
          <p:nvPr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5340096" y="822960"/>
            <a:ext cx="411480" cy="0"/>
          </a:xfrm>
          <a:prstGeom prst="straightConnector1">
            <a:avLst/>
          </a:prstGeom>
          <a:noFill/>
          <a:ln cap="flat" cmpd="sng" w="889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Char char="o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n eyeball&#10;&#10;AI-generated content may be incorrect." id="90" name="Google Shape;90;p15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4006721" y="1211925"/>
            <a:ext cx="4178557" cy="41785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>
            <p:ph type="title"/>
          </p:nvPr>
        </p:nvSpPr>
        <p:spPr>
          <a:xfrm>
            <a:off x="541388" y="1819406"/>
            <a:ext cx="11109224" cy="296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 cap="none"/>
              <a:t>iDETECT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400"/>
              <a:t>AI POWERED RETINAL DISEASE DETECTION FROM FUNDUS IMAGES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1524000" y="5820982"/>
            <a:ext cx="9144000" cy="6978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SHAHBAAZ AHMED SADIQ</a:t>
            </a:r>
            <a:endParaRPr sz="2000"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FAHAD ABDULRAHMAN ALOTHMAN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175" y="2710624"/>
            <a:ext cx="9520251" cy="18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THANK YOU</a:t>
            </a:r>
            <a:endParaRPr/>
          </a:p>
        </p:txBody>
      </p:sp>
      <p:pic>
        <p:nvPicPr>
          <p:cNvPr id="156" name="Google Shape;156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7719" l="26485" r="26237" t="28078"/>
          <a:stretch/>
        </p:blipFill>
        <p:spPr>
          <a:xfrm>
            <a:off x="4567551" y="917406"/>
            <a:ext cx="3056897" cy="285792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1372190" y="6277383"/>
            <a:ext cx="10515600" cy="4405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SHAHBAAZ AHMED SADIQ – 202415720 | FAHAD ABDULRAHMAN ALOTHMAN - 201673400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1280160" y="1097280"/>
            <a:ext cx="4114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1164533" y="1851415"/>
            <a:ext cx="4114800" cy="3246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/>
              <a:t>INTRODUCTION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/>
              <a:t>RET-CLIP EXPLAINED — AND HOW WE APPLIED IT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/>
              <a:t>CHALLENGES FACED</a:t>
            </a:r>
            <a:endParaRPr/>
          </a:p>
        </p:txBody>
      </p:sp>
      <p:pic>
        <p:nvPicPr>
          <p:cNvPr descr="A diagram of the eye&#10;&#10;AI-generated content may be incorrect." id="99" name="Google Shape;99;p1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756" l="0" r="0" t="5757"/>
          <a:stretch/>
        </p:blipFill>
        <p:spPr>
          <a:xfrm>
            <a:off x="5687568" y="1435608"/>
            <a:ext cx="5777601" cy="397764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105" name="Google Shape;105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160" y="2167331"/>
            <a:ext cx="3620913" cy="302527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7"/>
          <p:cNvSpPr txBox="1"/>
          <p:nvPr>
            <p:ph idx="2" type="body"/>
          </p:nvPr>
        </p:nvSpPr>
        <p:spPr>
          <a:xfrm>
            <a:off x="5719025" y="2167331"/>
            <a:ext cx="5846628" cy="4555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Char char="o"/>
            </a:pPr>
            <a:r>
              <a:rPr lang="en-US" sz="2800"/>
              <a:t>Retinal Disease Detection: Prevent vision loss early: many eye diseases start quietly; early detection can save sight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40"/>
              <a:buChar char="o"/>
            </a:pPr>
            <a:r>
              <a:rPr lang="en-US" sz="2800"/>
              <a:t>Fundus photos: color pictures of the back of the eye (retina) taken with a standard eye camera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40"/>
              <a:buChar char="o"/>
            </a:pPr>
            <a:r>
              <a:rPr lang="en-US" sz="2800"/>
              <a:t>Catches silent changes from diabetes, glaucoma, macular degeneration, and high blood pressure before vision drops.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6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screenshot of a screenshot of a person's eyes&#10;&#10;AI-generated content may be incorrect." id="111" name="Google Shape;111;p1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3493" y="68262"/>
            <a:ext cx="5780470" cy="67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RET-CLIP FOUNDATIONAL MODEL</a:t>
            </a:r>
            <a:endParaRPr/>
          </a:p>
        </p:txBody>
      </p:sp>
      <p:pic>
        <p:nvPicPr>
          <p:cNvPr descr="A diagram of a ret-clip foundation model&#10;&#10;AI-generated content may be incorrect." id="117" name="Google Shape;117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0378" y="1728316"/>
            <a:ext cx="9451462" cy="4803113"/>
          </a:xfrm>
          <a:prstGeom prst="rect">
            <a:avLst/>
          </a:prstGeom>
          <a:solidFill>
            <a:srgbClr val="E9F5FB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RET-CLIP: OUR PRACTICAL BUILD</a:t>
            </a:r>
            <a:br>
              <a:rPr lang="en-US"/>
            </a:br>
            <a:endParaRPr/>
          </a:p>
        </p:txBody>
      </p:sp>
      <p:graphicFrame>
        <p:nvGraphicFramePr>
          <p:cNvPr id="123" name="Google Shape;123;p20"/>
          <p:cNvGraphicFramePr/>
          <p:nvPr/>
        </p:nvGraphicFramePr>
        <p:xfrm>
          <a:off x="1353016" y="1759975"/>
          <a:ext cx="3000000" cy="3000000"/>
        </p:xfrm>
        <a:graphic>
          <a:graphicData uri="http://schemas.openxmlformats.org/drawingml/2006/table">
            <a:tbl>
              <a:tblPr>
                <a:gradFill>
                  <a:gsLst>
                    <a:gs pos="0">
                      <a:srgbClr val="EBF2F4"/>
                    </a:gs>
                    <a:gs pos="50000">
                      <a:srgbClr val="E0EBEE"/>
                    </a:gs>
                    <a:gs pos="100000">
                      <a:srgbClr val="DCE9ED"/>
                    </a:gs>
                  </a:gsLst>
                  <a:lin ang="5400000" scaled="0"/>
                </a:gradFill>
                <a:tableStyleId>{D2482E11-1CC8-452B-ACB2-B38B938DB25B}</a:tableStyleId>
              </a:tblPr>
              <a:tblGrid>
                <a:gridCol w="3218825"/>
                <a:gridCol w="3228075"/>
                <a:gridCol w="3228075"/>
              </a:tblGrid>
              <a:tr h="423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TOPIC</a:t>
                      </a:r>
                      <a:endParaRPr b="1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RET-CLIP (ORIGINAL)</a:t>
                      </a:r>
                      <a:endParaRPr b="1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OUR PROJECT</a:t>
                      </a:r>
                      <a:endParaRPr b="1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740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Dataset</a:t>
                      </a:r>
                      <a:endParaRPr/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Retinal datasets with Chinese-language metadata (various sources)</a:t>
                      </a:r>
                      <a:endParaRPr b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ODIR-5K binocular fundus set (left + right) with keywords</a:t>
                      </a:r>
                      <a:endParaRPr b="0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740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Text encoder</a:t>
                      </a:r>
                      <a:endParaRPr b="1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Trained on Chinese</a:t>
                      </a:r>
                      <a:endParaRPr b="0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English biomedical (PubMedBERT/BioBERT)</a:t>
                      </a:r>
                      <a:endParaRPr b="0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423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Prompts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Best in </a:t>
                      </a:r>
                      <a:r>
                        <a:rPr b="0" lang="en-US" sz="1600" u="none" cap="none" strike="noStrike"/>
                        <a:t>Chinese</a:t>
                      </a:r>
                      <a:endParaRPr b="0"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Plain English </a:t>
                      </a:r>
                      <a:r>
                        <a:rPr lang="en-US" sz="1600" u="none" cap="none" strike="noStrike"/>
                        <a:t>from ODIR keywords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423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Images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Both eyes </a:t>
                      </a:r>
                      <a:r>
                        <a:rPr lang="en-US" sz="1600" u="none" cap="none" strike="noStrike"/>
                        <a:t>(left + right)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Both eyes </a:t>
                      </a:r>
                      <a:r>
                        <a:rPr lang="en-US" sz="1600" u="none" cap="none" strike="noStrike"/>
                        <a:t>(left + right)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740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How we test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Zero-shot</a:t>
                      </a:r>
                      <a:r>
                        <a:rPr lang="en-US" sz="1600" u="none" cap="none" strike="noStrike"/>
                        <a:t> from words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Zero-shot + simple extra learner </a:t>
                      </a:r>
                      <a:r>
                        <a:rPr lang="en-US" sz="1600" u="none" cap="none" strike="noStrike"/>
                        <a:t>(linear probe)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740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Data handling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Standard files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/>
                        <a:t>Clean splits + LMDB </a:t>
                      </a:r>
                      <a:r>
                        <a:rPr lang="en-US" sz="1600" u="none" cap="none" strike="noStrike"/>
                        <a:t>for fast, repeatable runs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  <a:tr h="740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Aim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Show open-vocabulary idea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Make it </a:t>
                      </a:r>
                      <a:r>
                        <a:rPr b="0" lang="en-US" sz="1600" u="none" cap="none" strike="noStrike"/>
                        <a:t>practical in English </a:t>
                      </a:r>
                      <a:r>
                        <a:rPr lang="en-US" sz="1600" u="none" cap="none" strike="noStrike"/>
                        <a:t>and easy to evaluate</a:t>
                      </a:r>
                      <a:endParaRPr sz="16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21275" marB="21275" marR="42575" marL="4257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CHALLENGES</a:t>
            </a:r>
            <a:endParaRPr/>
          </a:p>
        </p:txBody>
      </p:sp>
      <p:pic>
        <p:nvPicPr>
          <p:cNvPr id="129" name="Google Shape;129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6738" y="1899138"/>
            <a:ext cx="5041680" cy="3907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>
            <p:ph idx="2" type="body"/>
          </p:nvPr>
        </p:nvSpPr>
        <p:spPr>
          <a:xfrm>
            <a:off x="5796903" y="1683975"/>
            <a:ext cx="5303913" cy="4076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i="0" lang="en-US" u="none" cap="none" strike="noStrike"/>
              <a:t>GPU unavailability </a:t>
            </a:r>
            <a:r>
              <a:rPr b="0" i="0" lang="en-US" u="none" cap="none" strike="noStrike"/>
              <a:t>→ training and feature extraction were very slow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i="0" lang="en-US" u="none" cap="none" strike="noStrike"/>
              <a:t>Runtime disconnections</a:t>
            </a:r>
            <a:r>
              <a:rPr b="0" i="0" lang="en-US" u="none" cap="none" strike="noStrike"/>
              <a:t> during long cells/runs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i="0" lang="en-US" u="none" cap="none" strike="noStrike"/>
              <a:t>Memory limits (RAM)</a:t>
            </a:r>
            <a:r>
              <a:rPr b="0" i="0" lang="en-US" u="none" cap="none" strike="noStrike"/>
              <a:t> → out-of-memory errors on big batches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i="0" lang="en-US" u="none" cap="none" strike="noStrike"/>
              <a:t>Library/version conflicts</a:t>
            </a:r>
            <a:r>
              <a:rPr b="0" i="0" lang="en-US" u="none" cap="none" strike="noStrike"/>
              <a:t> (Torch/CUDA/packages) blocking runs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i="0" lang="en-US" u="none" cap="none" strike="noStrike"/>
              <a:t>Language mismatch</a:t>
            </a:r>
            <a:r>
              <a:rPr b="0" i="0" lang="en-US" u="none" cap="none" strike="noStrike"/>
              <a:t> (Chinese text model vs. English prompts) affecting accuracy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Prompt Geneartion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150" y="2258000"/>
            <a:ext cx="5044200" cy="282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875" y="2258005"/>
            <a:ext cx="5562850" cy="2511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Zero-shot evaluation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150" y="1740327"/>
            <a:ext cx="3721900" cy="30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0225" y="1740327"/>
            <a:ext cx="4203724" cy="30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